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7"/>
    <p:restoredTop sz="94655"/>
  </p:normalViewPr>
  <p:slideViewPr>
    <p:cSldViewPr snapToGrid="0" snapToObjects="1">
      <p:cViewPr varScale="1">
        <p:scale>
          <a:sx n="124" d="100"/>
          <a:sy n="124" d="100"/>
        </p:scale>
        <p:origin x="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D8FE7-9E44-5043-86BE-0526F3563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115" y="1910994"/>
            <a:ext cx="7633699" cy="163901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Nuances do riso: CORINGA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B8FABD-C507-D240-B1AC-926E9D1CE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3115" y="4690439"/>
            <a:ext cx="8029254" cy="6858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Roseli Gimenes</a:t>
            </a:r>
          </a:p>
          <a:p>
            <a:r>
              <a:rPr lang="pt-BR" dirty="0"/>
              <a:t>Projeto Cultura em foco - Instituto Lego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0766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C32B8-6543-4440-9838-111F39C4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09" y="764373"/>
            <a:ext cx="10078092" cy="1293028"/>
          </a:xfrm>
        </p:spPr>
        <p:txBody>
          <a:bodyPr/>
          <a:lstStyle/>
          <a:p>
            <a:r>
              <a:rPr lang="pt-BR" dirty="0"/>
              <a:t>ESQUIZOFRENIA. PARANOIA. PSICOSE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AFFF41-1425-8F4E-B95F-A1871D9E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Mãe paranoica, internação, falsas afirmações.</a:t>
            </a:r>
          </a:p>
          <a:p>
            <a:r>
              <a:rPr lang="pt-BR" dirty="0"/>
              <a:t>Ele foi abusado na infância.</a:t>
            </a:r>
          </a:p>
          <a:p>
            <a:r>
              <a:rPr lang="pt-BR" dirty="0"/>
              <a:t>Alucinações: vê-se feliz com a vizinha e a filha. Vê-se no programa sendo aplaudido.</a:t>
            </a:r>
          </a:p>
          <a:p>
            <a:r>
              <a:rPr lang="pt-BR" dirty="0"/>
              <a:t>Ele confessa ter gostado de matar (</a:t>
            </a:r>
            <a:r>
              <a:rPr lang="pt-BR" dirty="0" err="1"/>
              <a:t>Kuringa</a:t>
            </a:r>
            <a:r>
              <a:rPr lang="pt-BR" dirty="0"/>
              <a:t>).</a:t>
            </a:r>
          </a:p>
          <a:p>
            <a:r>
              <a:rPr lang="pt-BR" dirty="0"/>
              <a:t>Ele é ele mesmo.</a:t>
            </a:r>
          </a:p>
          <a:p>
            <a:r>
              <a:rPr lang="pt-BR" dirty="0"/>
              <a:t>Mata a mãe, veste-se todo de Coringa e vai celebrar. Vira artista.</a:t>
            </a:r>
          </a:p>
          <a:p>
            <a:r>
              <a:rPr lang="pt-BR" dirty="0"/>
              <a:t>Controla a gargalhada, o riso. Palhaços salvam o mundo. Matam o poder.</a:t>
            </a:r>
          </a:p>
          <a:p>
            <a:r>
              <a:rPr lang="pt-BR" dirty="0"/>
              <a:t>No hospício: “É a vida, por mais estranha que seja.” E sai com pegadas de sangue.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3833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82435-9514-9142-85D1-DD7705CE9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Desvelando - debate</a:t>
            </a:r>
          </a:p>
        </p:txBody>
      </p:sp>
      <p:pic>
        <p:nvPicPr>
          <p:cNvPr id="5" name="Espaço Reservado para Conteúdo 4" descr="Uma imagem contendo homem, rosto, vestindo, tatuagem&#10;&#10;Descrição gerada automaticamente">
            <a:extLst>
              <a:ext uri="{FF2B5EF4-FFF2-40B4-BE49-F238E27FC236}">
                <a16:creationId xmlns:a16="http://schemas.microsoft.com/office/drawing/2014/main" id="{EC177F1D-A565-FE46-B1B9-865A7C10F5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892189"/>
            <a:ext cx="5601629" cy="2697453"/>
          </a:xfrm>
        </p:spPr>
      </p:pic>
    </p:spTree>
    <p:extLst>
      <p:ext uri="{BB962C8B-B14F-4D97-AF65-F5344CB8AC3E}">
        <p14:creationId xmlns:p14="http://schemas.microsoft.com/office/powerpoint/2010/main" val="246102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6A2C4-FE96-8F4D-A3DD-1382FD2F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3E50EB-15CD-D34D-9E8F-7305279EC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015870" cy="3476775"/>
          </a:xfrm>
        </p:spPr>
        <p:txBody>
          <a:bodyPr>
            <a:normAutofit/>
          </a:bodyPr>
          <a:lstStyle/>
          <a:p>
            <a:r>
              <a:rPr lang="pt-BR" sz="2800" dirty="0"/>
              <a:t>FREUD, S. </a:t>
            </a:r>
            <a:r>
              <a:rPr lang="pt-BR" sz="2800" i="1" dirty="0"/>
              <a:t>O humor</a:t>
            </a:r>
            <a:r>
              <a:rPr lang="pt-BR" sz="2800" dirty="0"/>
              <a:t>. Edição </a:t>
            </a:r>
            <a:r>
              <a:rPr lang="pt-BR" sz="2800" dirty="0" err="1"/>
              <a:t>Standart</a:t>
            </a:r>
            <a:r>
              <a:rPr lang="pt-BR" sz="2800" dirty="0"/>
              <a:t> das Obras Psicológicas Completas. Rio de Janeiro: Imago, 1980, vol. XXI.</a:t>
            </a:r>
          </a:p>
          <a:p>
            <a:r>
              <a:rPr lang="pt-BR" sz="2800" dirty="0"/>
              <a:t>LACAN, J. O Seminário, </a:t>
            </a:r>
            <a:r>
              <a:rPr lang="pt-BR" sz="2800" i="1" dirty="0"/>
              <a:t>Livro V</a:t>
            </a:r>
            <a:r>
              <a:rPr lang="pt-BR" sz="2800" dirty="0"/>
              <a:t>: As formações do inconsciente. Rio de Janeiro: Zahar, 1999.</a:t>
            </a:r>
          </a:p>
          <a:p>
            <a:r>
              <a:rPr lang="pt-BR" sz="2800" dirty="0"/>
              <a:t>PHILLIPS, T. </a:t>
            </a:r>
            <a:r>
              <a:rPr lang="pt-BR" sz="2800" i="1" dirty="0"/>
              <a:t>Coringa</a:t>
            </a:r>
            <a:r>
              <a:rPr lang="pt-BR" sz="2800" dirty="0"/>
              <a:t>. Filme. EUA: Warner </a:t>
            </a:r>
            <a:r>
              <a:rPr lang="pt-BR" sz="2800" dirty="0" err="1"/>
              <a:t>Bros</a:t>
            </a:r>
            <a:r>
              <a:rPr lang="pt-BR" sz="2800" dirty="0"/>
              <a:t>, 2019.</a:t>
            </a:r>
          </a:p>
          <a:p>
            <a:r>
              <a:rPr lang="pt-BR" sz="2800" dirty="0"/>
              <a:t>PROPP, V. </a:t>
            </a:r>
            <a:r>
              <a:rPr lang="pt-BR" sz="2800" i="1" dirty="0"/>
              <a:t>Comicidade e riso</a:t>
            </a:r>
            <a:r>
              <a:rPr lang="pt-BR" sz="2800" dirty="0"/>
              <a:t>. São Paulo: Ática, 1992.</a:t>
            </a:r>
          </a:p>
        </p:txBody>
      </p:sp>
    </p:spTree>
    <p:extLst>
      <p:ext uri="{BB962C8B-B14F-4D97-AF65-F5344CB8AC3E}">
        <p14:creationId xmlns:p14="http://schemas.microsoft.com/office/powerpoint/2010/main" val="231881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2C12D-2169-3845-B3EF-72EC5E24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Contatos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74D083-6BDB-AB41-B8BF-13424C62F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Roseli Gimenes</a:t>
            </a:r>
          </a:p>
          <a:p>
            <a:pPr marL="0" indent="0">
              <a:buNone/>
            </a:pPr>
            <a:r>
              <a:rPr lang="pt-BR" dirty="0"/>
              <a:t>roseligi@icloud.com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AE70CBF1-CB4F-4845-827C-8D49540C0BE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26974" y="3429000"/>
            <a:ext cx="5878176" cy="23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67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184E21-9CEB-864E-B381-3AC1302B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Coringa</a:t>
            </a:r>
          </a:p>
        </p:txBody>
      </p:sp>
      <p:pic>
        <p:nvPicPr>
          <p:cNvPr id="5" name="Espaço Reservado para Conteúdo 4" descr="Uma imagem contendo jogador, beisebol, bola, em pé&#10;&#10;Descrição gerada automaticamente">
            <a:extLst>
              <a:ext uri="{FF2B5EF4-FFF2-40B4-BE49-F238E27FC236}">
                <a16:creationId xmlns:a16="http://schemas.microsoft.com/office/drawing/2014/main" id="{272C4E8F-A7D5-1D45-B98B-5089EE64B0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8984" y="1691031"/>
            <a:ext cx="2946703" cy="4527208"/>
          </a:xfrm>
        </p:spPr>
      </p:pic>
    </p:spTree>
    <p:extLst>
      <p:ext uri="{BB962C8B-B14F-4D97-AF65-F5344CB8AC3E}">
        <p14:creationId xmlns:p14="http://schemas.microsoft.com/office/powerpoint/2010/main" val="340591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81E04-720C-9C49-A72A-6A5FA252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Criadores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C47648-EA9E-9B4E-B032-0EE60709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Jerry Robinson, Bill </a:t>
            </a:r>
            <a:r>
              <a:rPr lang="pt-BR" sz="2800" dirty="0" err="1"/>
              <a:t>Finger</a:t>
            </a:r>
            <a:r>
              <a:rPr lang="pt-BR" sz="2800" dirty="0"/>
              <a:t> e Bob Kane – abril 1940</a:t>
            </a:r>
          </a:p>
          <a:p>
            <a:r>
              <a:rPr lang="pt-BR" sz="2800" dirty="0"/>
              <a:t>DC - Detetive </a:t>
            </a:r>
            <a:r>
              <a:rPr lang="pt-BR" sz="2800" dirty="0" err="1"/>
              <a:t>Comics</a:t>
            </a:r>
            <a:r>
              <a:rPr lang="pt-BR" sz="2800" dirty="0"/>
              <a:t> – versão de fevereiro de 1951: imagem branca, cabelos verdes - Coringa cai em tanque com produto químico.</a:t>
            </a:r>
          </a:p>
          <a:p>
            <a:r>
              <a:rPr lang="pt-BR" sz="2800" dirty="0"/>
              <a:t>Arqui-inimigo de Batman.</a:t>
            </a:r>
          </a:p>
          <a:p>
            <a:r>
              <a:rPr lang="pt-BR" sz="2800" dirty="0"/>
              <a:t>Interpretado no cinema por vários atores como o atual Joaquim Phoenix, </a:t>
            </a:r>
            <a:r>
              <a:rPr lang="pt-BR" sz="2800" dirty="0" err="1"/>
              <a:t>Jared</a:t>
            </a:r>
            <a:r>
              <a:rPr lang="pt-BR" sz="2800" dirty="0"/>
              <a:t> Leto, Jack Nicholson, Mark </a:t>
            </a:r>
            <a:r>
              <a:rPr lang="pt-BR" sz="2800" dirty="0" err="1"/>
              <a:t>Hamil</a:t>
            </a:r>
            <a:r>
              <a:rPr lang="pt-BR" sz="2800" dirty="0"/>
              <a:t>, Cesar Romero, entre muitos outros.</a:t>
            </a:r>
          </a:p>
        </p:txBody>
      </p:sp>
    </p:spTree>
    <p:extLst>
      <p:ext uri="{BB962C8B-B14F-4D97-AF65-F5344CB8AC3E}">
        <p14:creationId xmlns:p14="http://schemas.microsoft.com/office/powerpoint/2010/main" val="256726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8C871-A6E1-4442-81A6-12F64CE20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Etimologia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2C6228-FA96-A845-8C65-45FE8A2E2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Coringa ou Curinga: africano </a:t>
            </a:r>
            <a:r>
              <a:rPr lang="pt-BR" dirty="0" err="1"/>
              <a:t>Kuringa</a:t>
            </a:r>
            <a:r>
              <a:rPr lang="pt-BR" dirty="0"/>
              <a:t>.</a:t>
            </a:r>
          </a:p>
          <a:p>
            <a:r>
              <a:rPr lang="pt-BR" dirty="0"/>
              <a:t>Semântica: verbo matar, qualquer um, aquele que assume a posição do outro, palhaço(do italiano palha): aquele que brinca, mas traz mensagem maliciosa. Irônico.</a:t>
            </a:r>
          </a:p>
          <a:p>
            <a:r>
              <a:rPr lang="pt-BR" dirty="0"/>
              <a:t>Interpretações: quem traz a tatuagem do Coringa é assassino, criminoso.</a:t>
            </a:r>
          </a:p>
          <a:p>
            <a:r>
              <a:rPr lang="pt-BR" dirty="0"/>
              <a:t>Coringa como ‘</a:t>
            </a:r>
            <a:r>
              <a:rPr lang="pt-BR" dirty="0" err="1"/>
              <a:t>joker</a:t>
            </a:r>
            <a:r>
              <a:rPr lang="pt-BR" dirty="0"/>
              <a:t>’: piada, um zero.</a:t>
            </a:r>
          </a:p>
          <a:p>
            <a:r>
              <a:rPr lang="pt-BR" dirty="0"/>
              <a:t>Coringa como neutro, incorpora o outro.</a:t>
            </a:r>
          </a:p>
          <a:p>
            <a:r>
              <a:rPr lang="pt-BR" dirty="0"/>
              <a:t>Coringa ganha(1990) um par romântico: </a:t>
            </a:r>
            <a:r>
              <a:rPr lang="pt-BR" dirty="0" err="1"/>
              <a:t>Arlequina</a:t>
            </a:r>
            <a:r>
              <a:rPr lang="pt-BR" dirty="0"/>
              <a:t>.</a:t>
            </a:r>
          </a:p>
          <a:p>
            <a:r>
              <a:rPr lang="pt-BR" dirty="0"/>
              <a:t>Coringa como psicopata.</a:t>
            </a:r>
          </a:p>
        </p:txBody>
      </p:sp>
    </p:spTree>
    <p:extLst>
      <p:ext uri="{BB962C8B-B14F-4D97-AF65-F5344CB8AC3E}">
        <p14:creationId xmlns:p14="http://schemas.microsoft.com/office/powerpoint/2010/main" val="18240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CE278-D611-1D42-8F3A-04BA569DC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Joker</a:t>
            </a:r>
            <a:r>
              <a:rPr lang="pt-BR" dirty="0"/>
              <a:t> - o filme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5BC64F-E354-E049-B5FC-DAFF11152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Joker</a:t>
            </a:r>
            <a:r>
              <a:rPr lang="pt-BR" dirty="0"/>
              <a:t> é o título original  para Coringa.</a:t>
            </a:r>
          </a:p>
          <a:p>
            <a:r>
              <a:rPr lang="pt-BR" dirty="0"/>
              <a:t>Diretor: Todd Phillips, 2019.</a:t>
            </a:r>
          </a:p>
          <a:p>
            <a:endParaRPr lang="pt-BR" dirty="0"/>
          </a:p>
        </p:txBody>
      </p:sp>
      <p:pic>
        <p:nvPicPr>
          <p:cNvPr id="5" name="Imagem 4" descr="Uma imagem contendo rosto, camisa&#10;&#10;Descrição gerada automaticamente">
            <a:extLst>
              <a:ext uri="{FF2B5EF4-FFF2-40B4-BE49-F238E27FC236}">
                <a16:creationId xmlns:a16="http://schemas.microsoft.com/office/drawing/2014/main" id="{073914DC-2603-394B-9A8A-4DA771F33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829" y="3865242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2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09D417-A219-6043-8B95-1DF2D532A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Coringa: patologia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101358-0885-E74D-BFE5-77213138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Arthur </a:t>
            </a:r>
            <a:r>
              <a:rPr lang="pt-BR" dirty="0" err="1"/>
              <a:t>Fleck</a:t>
            </a:r>
            <a:r>
              <a:rPr lang="pt-BR" dirty="0"/>
              <a:t> (Coringa) </a:t>
            </a:r>
          </a:p>
          <a:p>
            <a:r>
              <a:rPr lang="pt-BR" dirty="0"/>
              <a:t>Comediante?</a:t>
            </a:r>
          </a:p>
          <a:p>
            <a:r>
              <a:rPr lang="pt-BR" dirty="0"/>
              <a:t>Palhaço?</a:t>
            </a:r>
          </a:p>
          <a:p>
            <a:r>
              <a:rPr lang="pt-BR" dirty="0"/>
              <a:t>Psicótico?</a:t>
            </a:r>
          </a:p>
          <a:p>
            <a:r>
              <a:rPr lang="pt-BR" dirty="0"/>
              <a:t>Epilepsia </a:t>
            </a:r>
            <a:r>
              <a:rPr lang="pt-BR" dirty="0" err="1"/>
              <a:t>gelástica</a:t>
            </a:r>
            <a:r>
              <a:rPr lang="pt-BR" dirty="0"/>
              <a:t> - convulsão ?</a:t>
            </a:r>
          </a:p>
          <a:p>
            <a:r>
              <a:rPr lang="pt-BR" dirty="0"/>
              <a:t>Tumor no hipotálamo </a:t>
            </a:r>
            <a:r>
              <a:rPr lang="pt-BR" dirty="0" err="1"/>
              <a:t>pseudo</a:t>
            </a:r>
            <a:r>
              <a:rPr lang="pt-BR" dirty="0"/>
              <a:t> bulbar: dificuldade para falar e engolir?</a:t>
            </a:r>
          </a:p>
          <a:p>
            <a:r>
              <a:rPr lang="pt-BR" dirty="0"/>
              <a:t>Trauma infantil?</a:t>
            </a:r>
          </a:p>
          <a:p>
            <a:r>
              <a:rPr lang="pt-BR" dirty="0"/>
              <a:t>Coringa é o avesso de Batman?</a:t>
            </a:r>
          </a:p>
        </p:txBody>
      </p:sp>
    </p:spTree>
    <p:extLst>
      <p:ext uri="{BB962C8B-B14F-4D97-AF65-F5344CB8AC3E}">
        <p14:creationId xmlns:p14="http://schemas.microsoft.com/office/powerpoint/2010/main" val="390328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2872E-0F82-DC4E-95A0-64EB51C9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riso maldoso. O riso cínico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D5905E-F26B-F74E-84DA-EE4532AA5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3723355"/>
          </a:xfrm>
        </p:spPr>
        <p:txBody>
          <a:bodyPr/>
          <a:lstStyle/>
          <a:p>
            <a:r>
              <a:rPr lang="pt-BR" dirty="0"/>
              <a:t>PROPP, Vladimir. </a:t>
            </a:r>
            <a:r>
              <a:rPr lang="pt-BR" i="1" dirty="0"/>
              <a:t>Comicidade e riso</a:t>
            </a:r>
            <a:r>
              <a:rPr lang="pt-BR" dirty="0"/>
              <a:t>. São Paulo: Ática.1992.</a:t>
            </a:r>
            <a:endParaRPr lang="pt-BR" i="1" dirty="0"/>
          </a:p>
          <a:p>
            <a:r>
              <a:rPr lang="pt-BR" dirty="0"/>
              <a:t>Riso bom: rir de defeitos de quem amamos.</a:t>
            </a:r>
          </a:p>
          <a:p>
            <a:r>
              <a:rPr lang="pt-BR" dirty="0"/>
              <a:t>Riso mau: rir dos mesmos defeitos de forma hipócrita.</a:t>
            </a:r>
          </a:p>
          <a:p>
            <a:r>
              <a:rPr lang="pt-BR" dirty="0"/>
              <a:t>”O riso é o efeito (que deriva) de um fracasso repentino de uma intensa expectativa.” (Kant apud PROPP,1992, p.144).</a:t>
            </a:r>
          </a:p>
          <a:p>
            <a:r>
              <a:rPr lang="pt-BR" dirty="0"/>
              <a:t>“O riso ocorre em presença de duas grandezas: de um objeto ridículo e de um sujeito que ri... o sujeito que ri é estudado nas obras de psicologia.” (PROPP,1992, p. 31).</a:t>
            </a:r>
          </a:p>
          <a:p>
            <a:r>
              <a:rPr lang="pt-BR" dirty="0"/>
              <a:t>Tudo que se quer:  ser ouvido.</a:t>
            </a:r>
          </a:p>
        </p:txBody>
      </p:sp>
    </p:spTree>
    <p:extLst>
      <p:ext uri="{BB962C8B-B14F-4D97-AF65-F5344CB8AC3E}">
        <p14:creationId xmlns:p14="http://schemas.microsoft.com/office/powerpoint/2010/main" val="235546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F1C7A-6074-094E-AFD5-550F3B5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música no filme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D2F159-5640-9043-BFB5-05FC936C0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1. </a:t>
            </a:r>
            <a:r>
              <a:rPr lang="pt-BR" dirty="0" err="1"/>
              <a:t>Trailler</a:t>
            </a:r>
            <a:r>
              <a:rPr lang="pt-BR" dirty="0"/>
              <a:t>: Melodia foi composta por Charles Chaplin.</a:t>
            </a:r>
          </a:p>
          <a:p>
            <a:pPr marL="357188" indent="-133350"/>
            <a:r>
              <a:rPr lang="pt-BR" dirty="0"/>
              <a:t>A escolha é certeira já que "</a:t>
            </a:r>
            <a:r>
              <a:rPr lang="pt-BR" dirty="0" err="1"/>
              <a:t>Smile</a:t>
            </a:r>
            <a:r>
              <a:rPr lang="pt-BR" dirty="0"/>
              <a:t>" foi composta por Charlie Chaplin como o tema instrumental do clássico </a:t>
            </a:r>
            <a:r>
              <a:rPr lang="pt-BR" i="1" dirty="0"/>
              <a:t>Tempos Modernos</a:t>
            </a:r>
            <a:r>
              <a:rPr lang="pt-BR" dirty="0"/>
              <a:t>, em 1936. Cartazes do longa aparecem na prévia pendurados no Wayne Hall.</a:t>
            </a:r>
          </a:p>
          <a:p>
            <a:endParaRPr lang="pt-BR" dirty="0"/>
          </a:p>
          <a:p>
            <a:r>
              <a:rPr lang="pt-BR" dirty="0"/>
              <a:t>2. “</a:t>
            </a:r>
            <a:r>
              <a:rPr lang="pt-BR" dirty="0" err="1"/>
              <a:t>Send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Clowns” – Frank Sinatra.</a:t>
            </a:r>
          </a:p>
          <a:p>
            <a:endParaRPr lang="pt-BR" dirty="0"/>
          </a:p>
          <a:p>
            <a:r>
              <a:rPr lang="pt-BR" dirty="0"/>
              <a:t>3. “</a:t>
            </a:r>
            <a:r>
              <a:rPr lang="pt-BR" dirty="0" err="1"/>
              <a:t>Slap</a:t>
            </a:r>
            <a:r>
              <a:rPr lang="pt-BR" dirty="0"/>
              <a:t> </a:t>
            </a:r>
            <a:r>
              <a:rPr lang="pt-BR" dirty="0" err="1"/>
              <a:t>That</a:t>
            </a:r>
            <a:r>
              <a:rPr lang="pt-BR" dirty="0"/>
              <a:t> </a:t>
            </a:r>
            <a:r>
              <a:rPr lang="pt-BR" dirty="0" err="1"/>
              <a:t>Bass</a:t>
            </a:r>
            <a:r>
              <a:rPr lang="pt-BR" dirty="0"/>
              <a:t>” – Fred Astaire.</a:t>
            </a:r>
          </a:p>
          <a:p>
            <a:endParaRPr lang="pt-BR" dirty="0"/>
          </a:p>
          <a:p>
            <a:r>
              <a:rPr lang="pt-BR" dirty="0"/>
              <a:t>PALHAÇOS – POLÍTICA – MUNDO (ratos NO DUPLO SENTIDO)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420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4F10A-1BF2-F842-8269-E70F8CE41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849" y="764373"/>
            <a:ext cx="9975351" cy="1293028"/>
          </a:xfrm>
        </p:spPr>
        <p:txBody>
          <a:bodyPr/>
          <a:lstStyle/>
          <a:p>
            <a:r>
              <a:rPr lang="pt-BR" dirty="0"/>
              <a:t>Freud e Lacan: chiste, humor, riso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5BEEEF-56F6-4C41-A60C-B5ED1DF61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024125"/>
          </a:xfrm>
        </p:spPr>
        <p:txBody>
          <a:bodyPr/>
          <a:lstStyle/>
          <a:p>
            <a:r>
              <a:rPr lang="pt-BR" dirty="0"/>
              <a:t>O Humor (1927): rir de si mesmo, rir do sofrimento humano, rir da morte.</a:t>
            </a:r>
          </a:p>
          <a:p>
            <a:r>
              <a:rPr lang="pt-BR" dirty="0"/>
              <a:t>A piada: quem conta, o que ouve, o alvo da história - laço social.</a:t>
            </a:r>
          </a:p>
          <a:p>
            <a:r>
              <a:rPr lang="pt-BR" dirty="0"/>
              <a:t>O riso é o efeito de um desmascaramento.</a:t>
            </a:r>
          </a:p>
          <a:p>
            <a:r>
              <a:rPr lang="pt-BR" dirty="0"/>
              <a:t>O sujeito é invadido por um outro.</a:t>
            </a:r>
          </a:p>
          <a:p>
            <a:r>
              <a:rPr lang="pt-BR" dirty="0"/>
              <a:t>Todo palhaço sabe do seu modo de afrontar a ordem social.</a:t>
            </a:r>
          </a:p>
          <a:p>
            <a:r>
              <a:rPr lang="pt-BR" dirty="0"/>
              <a:t>O palhaço não é personagem, mas a própria pessoa. </a:t>
            </a:r>
          </a:p>
          <a:p>
            <a:r>
              <a:rPr lang="pt-BR" dirty="0"/>
              <a:t>Lado irracional do homem.</a:t>
            </a:r>
          </a:p>
          <a:p>
            <a:r>
              <a:rPr lang="pt-BR" dirty="0"/>
              <a:t>O palhaço é sério. A psicanálise é ainda mais séria.</a:t>
            </a:r>
          </a:p>
          <a:p>
            <a:r>
              <a:rPr lang="pt-BR" dirty="0"/>
              <a:t>O riso é inevitável, irônica constatação do fora do esquadro da existência.</a:t>
            </a:r>
          </a:p>
        </p:txBody>
      </p:sp>
    </p:spTree>
    <p:extLst>
      <p:ext uri="{BB962C8B-B14F-4D97-AF65-F5344CB8AC3E}">
        <p14:creationId xmlns:p14="http://schemas.microsoft.com/office/powerpoint/2010/main" val="971942848"/>
      </p:ext>
    </p:extLst>
  </p:cSld>
  <p:clrMapOvr>
    <a:masterClrMapping/>
  </p:clrMapOvr>
</p:sld>
</file>

<file path=ppt/theme/theme1.xml><?xml version="1.0" encoding="utf-8"?>
<a:theme xmlns:a="http://schemas.openxmlformats.org/drawingml/2006/main" name="Trilha de Vap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Trilha de Vapor</Template>
  <TotalTime>118</TotalTime>
  <Words>749</Words>
  <Application>Microsoft Macintosh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Trilha de Vapor</vt:lpstr>
      <vt:lpstr>Nuances do riso: CORINGA</vt:lpstr>
      <vt:lpstr>Coringa</vt:lpstr>
      <vt:lpstr>Criadores</vt:lpstr>
      <vt:lpstr>Etimologia</vt:lpstr>
      <vt:lpstr>Joker - o filme</vt:lpstr>
      <vt:lpstr>Coringa: patologia</vt:lpstr>
      <vt:lpstr>O riso maldoso. O riso cínico</vt:lpstr>
      <vt:lpstr>A música no filme</vt:lpstr>
      <vt:lpstr>Freud e Lacan: chiste, humor, riso</vt:lpstr>
      <vt:lpstr>ESQUIZOFRENIA. PARANOIA. PSICOSE</vt:lpstr>
      <vt:lpstr>Desvelando - debate</vt:lpstr>
      <vt:lpstr>Referências</vt:lpstr>
      <vt:lpstr>Contatos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Nuances do riso:CORINGA</dc:title>
  <dc:creator>Roseli Gimenes</dc:creator>
  <cp:lastModifiedBy>JORGINA FRANCISCA SEVERINA DOS SANTOS</cp:lastModifiedBy>
  <cp:revision>28</cp:revision>
  <dcterms:created xsi:type="dcterms:W3CDTF">2020-01-26T18:52:07Z</dcterms:created>
  <dcterms:modified xsi:type="dcterms:W3CDTF">2020-01-30T23:41:13Z</dcterms:modified>
</cp:coreProperties>
</file>